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1"/>
  </p:sldMasterIdLst>
  <p:notesMasterIdLst>
    <p:notesMasterId r:id="rId28"/>
  </p:notesMasterIdLst>
  <p:handoutMasterIdLst>
    <p:handoutMasterId r:id="rId29"/>
  </p:handoutMasterIdLst>
  <p:sldIdLst>
    <p:sldId id="256" r:id="rId2"/>
    <p:sldId id="371" r:id="rId3"/>
    <p:sldId id="309" r:id="rId4"/>
    <p:sldId id="372" r:id="rId5"/>
    <p:sldId id="399" r:id="rId6"/>
    <p:sldId id="400" r:id="rId7"/>
    <p:sldId id="401" r:id="rId8"/>
    <p:sldId id="402" r:id="rId9"/>
    <p:sldId id="403" r:id="rId10"/>
    <p:sldId id="398" r:id="rId11"/>
    <p:sldId id="373" r:id="rId12"/>
    <p:sldId id="404" r:id="rId13"/>
    <p:sldId id="406" r:id="rId14"/>
    <p:sldId id="405" r:id="rId15"/>
    <p:sldId id="407" r:id="rId16"/>
    <p:sldId id="408" r:id="rId17"/>
    <p:sldId id="409" r:id="rId18"/>
    <p:sldId id="410" r:id="rId19"/>
    <p:sldId id="413" r:id="rId20"/>
    <p:sldId id="411" r:id="rId21"/>
    <p:sldId id="412" r:id="rId22"/>
    <p:sldId id="414" r:id="rId23"/>
    <p:sldId id="415" r:id="rId24"/>
    <p:sldId id="416" r:id="rId25"/>
    <p:sldId id="394" r:id="rId26"/>
    <p:sldId id="3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309"/>
          </p14:sldIdLst>
        </p14:section>
        <p14:section name="Bayesian Neural Networks" id="{AE92B375-8A66-4FB9-8795-DC03B48A8FC0}">
          <p14:sldIdLst>
            <p14:sldId id="372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  <p14:sldId id="403"/>
          </p14:sldIdLst>
        </p14:section>
        <p14:section name="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4"/>
            <p14:sldId id="406"/>
            <p14:sldId id="405"/>
            <p14:sldId id="407"/>
            <p14:sldId id="408"/>
            <p14:sldId id="409"/>
            <p14:sldId id="410"/>
            <p14:sldId id="413"/>
            <p14:sldId id="411"/>
            <p14:sldId id="412"/>
            <p14:sldId id="414"/>
            <p14:sldId id="415"/>
            <p14:sldId id="416"/>
          </p14:sldIdLst>
        </p14:section>
        <p14:section name="Some lessons learned" id="{CD00C3E4-ABDC-4449-B832-C3520E2BE468}">
          <p14:sldIdLst>
            <p14:sldId id="394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6" autoAdjust="0"/>
    <p:restoredTop sz="93792" autoAdjust="0"/>
  </p:normalViewPr>
  <p:slideViewPr>
    <p:cSldViewPr snapToGrid="0" snapToObjects="1">
      <p:cViewPr varScale="1">
        <p:scale>
          <a:sx n="86" d="100"/>
          <a:sy n="86" d="100"/>
        </p:scale>
        <p:origin x="21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Gargantini - ROBY:  a Tool for Robustness Analysis of NN Classiﬁers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Video 58">
            <a:extLst>
              <a:ext uri="{FF2B5EF4-FFF2-40B4-BE49-F238E27FC236}">
                <a16:creationId xmlns:a16="http://schemas.microsoft.com/office/drawing/2014/main" id="{9944658E-B6BA-450E-A47A-8002E7975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32" r="11555" b="1"/>
          <a:stretch/>
        </p:blipFill>
        <p:spPr>
          <a:xfrm>
            <a:off x="-304800" y="-22"/>
            <a:ext cx="12496800" cy="68580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34" y="518920"/>
            <a:ext cx="6423722" cy="36624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</a:t>
            </a:r>
            <a:b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</a:br>
            <a: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  <a:t>Bayesian Neural Networks By Exploiting Uncertainty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838" y="5112797"/>
            <a:ext cx="7806473" cy="13682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Wasim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Essbai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– University of Bergamo, Italy</a:t>
            </a:r>
          </a:p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Advisor:</a:t>
            </a:r>
          </a:p>
          <a:p>
            <a:pPr algn="l"/>
            <a:r>
              <a:rPr lang="en-US" sz="1600" i="1" dirty="0">
                <a:latin typeface="Rubik" panose="00000500000000000000" pitchFamily="2" charset="-79"/>
                <a:cs typeface="Rubik" panose="00000500000000000000" pitchFamily="2" charset="-79"/>
              </a:rPr>
              <a:t>	Prof. Angelo </a:t>
            </a:r>
            <a:r>
              <a:rPr lang="en-US" sz="1600" i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i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66FD-5E76-4CB0-A777-39D4EF37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" name="Picture 5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EF6B35-8098-41F3-B58D-EBE879FCD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5054923"/>
            <a:ext cx="3747198" cy="148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Alterations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461" y="174215"/>
            <a:ext cx="6840715" cy="2849755"/>
          </a:xfrm>
        </p:spPr>
        <p:txBody>
          <a:bodyPr anchor="ctr">
            <a:no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alteration</a:t>
            </a:r>
            <a:r>
              <a:rPr lang="en-US" sz="2000" dirty="0"/>
              <a:t> of type A is a transformation of the input that mimics the possible effects over the inputs when a problem occurs </a:t>
            </a:r>
          </a:p>
          <a:p>
            <a:r>
              <a:rPr lang="en-US" sz="2000" dirty="0"/>
              <a:t>Given an alteration of type A, there is a </a:t>
            </a:r>
            <a:r>
              <a:rPr lang="en-US" sz="2000" b="1" dirty="0"/>
              <a:t>range</a:t>
            </a:r>
            <a:r>
              <a:rPr lang="en-US" sz="2000" dirty="0"/>
              <a:t> of plausible alterations of type A</a:t>
            </a:r>
          </a:p>
          <a:p>
            <a:pPr lvl="1"/>
            <a:r>
              <a:rPr lang="en-US" sz="2000" dirty="0"/>
              <a:t>Example: increase the brightness +- 10%, blur…</a:t>
            </a:r>
          </a:p>
          <a:p>
            <a:r>
              <a:rPr lang="en-US" sz="2000" dirty="0"/>
              <a:t>Alterations are defined by </a:t>
            </a:r>
            <a:r>
              <a:rPr lang="en-US" sz="2000" b="1" dirty="0"/>
              <a:t>a domain expert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3" y="3187083"/>
            <a:ext cx="7557566" cy="255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AA325-81D8-46BA-97DD-15DF49DC32D7}"/>
              </a:ext>
            </a:extLst>
          </p:cNvPr>
          <p:cNvSpPr txBox="1"/>
          <p:nvPr/>
        </p:nvSpPr>
        <p:spPr>
          <a:xfrm>
            <a:off x="8435868" y="4444417"/>
            <a:ext cx="2417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 concept applies to other types of data: </a:t>
            </a:r>
            <a:r>
              <a:rPr lang="en-US" sz="2400" b="1" dirty="0"/>
              <a:t>sounds</a:t>
            </a:r>
            <a:r>
              <a:rPr lang="en-US" sz="2400" dirty="0"/>
              <a:t>, 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6" y="898875"/>
            <a:ext cx="6321158" cy="1640676"/>
          </a:xfrm>
        </p:spPr>
        <p:txBody>
          <a:bodyPr>
            <a:noAutofit/>
          </a:bodyPr>
          <a:lstStyle/>
          <a:p>
            <a:r>
              <a:rPr lang="en-US" noProof="0" dirty="0"/>
              <a:t>By altering the  data, the </a:t>
            </a:r>
            <a:r>
              <a:rPr lang="en-US" u="sng" noProof="0" dirty="0"/>
              <a:t>accuracy</a:t>
            </a:r>
            <a:r>
              <a:rPr lang="en-US" noProof="0" dirty="0"/>
              <a:t> (% of samples correctly labeled) decreases</a:t>
            </a:r>
          </a:p>
          <a:p>
            <a:r>
              <a:rPr lang="en-US" noProof="0" dirty="0"/>
              <a:t>The accuracy should not go below a given threshold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18923" b="-2"/>
          <a:stretch/>
        </p:blipFill>
        <p:spPr>
          <a:xfrm>
            <a:off x="7153524" y="757491"/>
            <a:ext cx="2727297" cy="2489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/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robustness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𝑟𝑎𝑛𝑔𝑒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blipFill>
                <a:blip r:embed="rId4"/>
                <a:stretch>
                  <a:fillRect l="-6923" b="-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n-US" dirty="0"/>
              <a:t> accuracy is above the desired threshold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318A05-1F47-46C0-9902-ADA369DD4907}"/>
              </a:ext>
            </a:extLst>
          </p:cNvPr>
          <p:cNvSpPr txBox="1"/>
          <p:nvPr/>
        </p:nvSpPr>
        <p:spPr>
          <a:xfrm>
            <a:off x="6371868" y="4812024"/>
            <a:ext cx="394525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Rubik" panose="00000500000000000000" pitchFamily="2" charset="-79"/>
                <a:cs typeface="Rubik" panose="00000500000000000000" pitchFamily="2" charset="-79"/>
              </a:rPr>
              <a:t>Robustness = 1 means that the accuracy is always above the threshold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3" grpId="0"/>
      <p:bldP spid="24" grpId="0" animBg="1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7C205F-203D-D9F0-BB48-D5D17366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950492"/>
            <a:ext cx="10293358" cy="310260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EED013-A160-654C-CC90-079AE5DC0140}"/>
              </a:ext>
            </a:extLst>
          </p:cNvPr>
          <p:cNvSpPr txBox="1"/>
          <p:nvPr/>
        </p:nvSpPr>
        <p:spPr>
          <a:xfrm>
            <a:off x="466140" y="4231149"/>
            <a:ext cx="241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Limitations?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417440-420E-2ED1-6708-EE20DA3F8449}"/>
              </a:ext>
            </a:extLst>
          </p:cNvPr>
          <p:cNvSpPr txBox="1"/>
          <p:nvPr/>
        </p:nvSpPr>
        <p:spPr>
          <a:xfrm>
            <a:off x="949321" y="4626518"/>
            <a:ext cx="303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does </a:t>
            </a:r>
            <a:r>
              <a:rPr lang="it-IT" dirty="0" err="1"/>
              <a:t>not</a:t>
            </a:r>
            <a:r>
              <a:rPr lang="it-IT" dirty="0"/>
              <a:t> measure </a:t>
            </a:r>
            <a:r>
              <a:rPr lang="it-IT" dirty="0" err="1"/>
              <a:t>how</a:t>
            </a:r>
            <a:r>
              <a:rPr lang="it-IT" dirty="0"/>
              <a:t> much above the threshold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1F60A06-447D-196C-C500-C68B15C12562}"/>
              </a:ext>
            </a:extLst>
          </p:cNvPr>
          <p:cNvSpPr/>
          <p:nvPr/>
        </p:nvSpPr>
        <p:spPr>
          <a:xfrm>
            <a:off x="4508938" y="4778531"/>
            <a:ext cx="1587062" cy="494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F8EF0C-A5C3-FF22-0A99-D0EAFE39EE56}"/>
              </a:ext>
            </a:extLst>
          </p:cNvPr>
          <p:cNvSpPr txBox="1"/>
          <p:nvPr/>
        </p:nvSpPr>
        <p:spPr>
          <a:xfrm>
            <a:off x="7082107" y="4600481"/>
            <a:ext cx="331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can use a different function, but which one?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Tolerance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968FD6-5FB4-AEAF-74D2-EAAE275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2" y="1071739"/>
            <a:ext cx="10475307" cy="95344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997B288-0846-8D0C-2F18-489AC20A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48" y="1813646"/>
            <a:ext cx="3782703" cy="119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26D1AA-4A73-E0CF-8C61-8EB4183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43" y="3305773"/>
            <a:ext cx="6792787" cy="2755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08696-0F83-8990-9597-EC99E83B3B71}"/>
              </a:ext>
            </a:extLst>
          </p:cNvPr>
          <p:cNvSpPr txBox="1"/>
          <p:nvPr/>
        </p:nvSpPr>
        <p:spPr>
          <a:xfrm>
            <a:off x="2883520" y="4106283"/>
            <a:ext cx="3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55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D95DB9-E9AB-2635-7BB9-61FD387F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27"/>
          <a:stretch/>
        </p:blipFill>
        <p:spPr>
          <a:xfrm>
            <a:off x="322082" y="950493"/>
            <a:ext cx="9636384" cy="1109536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BD4E95C-D069-FB6A-6930-3F2C873D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18" y="1913169"/>
            <a:ext cx="5316665" cy="3994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340AF4-125C-F96A-7C21-94C8C0ED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72" y="2340604"/>
            <a:ext cx="5174828" cy="1056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3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BBE344-44EA-CC41-4B6A-6FBFEC007303}"/>
              </a:ext>
            </a:extLst>
          </p:cNvPr>
          <p:cNvSpPr txBox="1"/>
          <p:nvPr/>
        </p:nvSpPr>
        <p:spPr>
          <a:xfrm>
            <a:off x="507060" y="2228194"/>
            <a:ext cx="32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cs typeface="Rubik" panose="00000500000000000000"/>
              </a:rPr>
              <a:t>What happens after</a:t>
            </a:r>
          </a:p>
          <a:p>
            <a:r>
              <a:rPr lang="it-IT" sz="2400" b="1" dirty="0">
                <a:cs typeface="Rubik" panose="00000500000000000000"/>
              </a:rPr>
              <a:t> the threshold?</a:t>
            </a:r>
          </a:p>
        </p:txBody>
      </p:sp>
      <p:pic>
        <p:nvPicPr>
          <p:cNvPr id="7" name="Immagine 6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51563041-9F22-166A-3953-0DFED45D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26" y="667121"/>
            <a:ext cx="6999260" cy="5285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56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dirty="0"/>
              <a:t>Penalization</a:t>
            </a:r>
            <a:endParaRPr lang="en-US" noProof="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A1B166-5F26-43C4-851D-CA2C2743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00"/>
          <a:stretch/>
        </p:blipFill>
        <p:spPr>
          <a:xfrm>
            <a:off x="340597" y="950492"/>
            <a:ext cx="10228544" cy="7840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F2EC7F2-56E5-3149-E86C-59C54E0D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87" y="2586031"/>
            <a:ext cx="6386113" cy="35055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2B88C0-0DCF-C68F-7061-6C6C521A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27" y="1909310"/>
            <a:ext cx="4309241" cy="135344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8627E6-54C6-E0A6-5612-40E3E20E8007}"/>
              </a:ext>
            </a:extLst>
          </p:cNvPr>
          <p:cNvSpPr txBox="1"/>
          <p:nvPr/>
        </p:nvSpPr>
        <p:spPr>
          <a:xfrm>
            <a:off x="3920870" y="3803275"/>
            <a:ext cx="17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8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9308C-F5B5-CE14-98EC-7CCE1F0C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4"/>
          <a:stretch/>
        </p:blipFill>
        <p:spPr>
          <a:xfrm>
            <a:off x="236035" y="1139688"/>
            <a:ext cx="6287045" cy="573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FF52DA-0F03-FF11-00A4-A1AB77B3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3"/>
          <a:stretch/>
        </p:blipFill>
        <p:spPr>
          <a:xfrm>
            <a:off x="236035" y="1671146"/>
            <a:ext cx="6370872" cy="150699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88" y="1713186"/>
            <a:ext cx="5521877" cy="4169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But where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?..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B6844F5-3237-1BB8-63B6-CB1E73BFD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64" y="2191542"/>
            <a:ext cx="4435224" cy="309398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CA16B34-3BE6-752F-4EF6-2C4AAED0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it-IT" dirty="0"/>
              <a:t>So far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dealed</a:t>
            </a:r>
            <a:r>
              <a:rPr lang="it-IT" dirty="0"/>
              <a:t> with approaches applicable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/>
              <a:t>In fact, </a:t>
            </a:r>
            <a:r>
              <a:rPr lang="it-IT" dirty="0" err="1"/>
              <a:t>we</a:t>
            </a:r>
            <a:r>
              <a:rPr lang="it-IT" dirty="0"/>
              <a:t> can directly apply them </a:t>
            </a:r>
            <a:r>
              <a:rPr lang="it-IT" dirty="0" err="1"/>
              <a:t>using</a:t>
            </a:r>
            <a:r>
              <a:rPr lang="it-IT" dirty="0"/>
              <a:t> the accuracy of the BNN</a:t>
            </a:r>
          </a:p>
          <a:p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considered during the classification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C4D227-81DF-CA47-BAA7-A986C36E726A}"/>
              </a:ext>
            </a:extLst>
          </p:cNvPr>
          <p:cNvSpPr txBox="1"/>
          <p:nvPr/>
        </p:nvSpPr>
        <p:spPr>
          <a:xfrm>
            <a:off x="2343705" y="33988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But…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20CD03-D04C-DE6A-84C6-00BF9DB64DDB}"/>
              </a:ext>
            </a:extLst>
          </p:cNvPr>
          <p:cNvSpPr txBox="1"/>
          <p:nvPr/>
        </p:nvSpPr>
        <p:spPr>
          <a:xfrm>
            <a:off x="3044538" y="3768168"/>
            <a:ext cx="322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What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have </a:t>
            </a:r>
            <a:r>
              <a:rPr lang="it-IT" dirty="0" err="1"/>
              <a:t>only</a:t>
            </a:r>
            <a:r>
              <a:rPr lang="it-IT" dirty="0"/>
              <a:t> unknown outputs?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would 100%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E07DD1-B512-5300-BE88-2E516060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23" y="3737546"/>
            <a:ext cx="2219295" cy="18109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AF911B-77D1-999E-FB37-5C5E788C858B}"/>
              </a:ext>
            </a:extLst>
          </p:cNvPr>
          <p:cNvSpPr txBox="1"/>
          <p:nvPr/>
        </p:nvSpPr>
        <p:spPr>
          <a:xfrm>
            <a:off x="3837372" y="557405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u="sng" dirty="0"/>
              <a:t>The network </a:t>
            </a:r>
            <a:r>
              <a:rPr lang="it-IT" sz="2400" b="1" u="sng" dirty="0" err="1"/>
              <a:t>is</a:t>
            </a:r>
            <a:r>
              <a:rPr lang="it-IT" sz="2400" b="1" u="sng" dirty="0"/>
              <a:t> useless!</a:t>
            </a:r>
          </a:p>
        </p:txBody>
      </p:sp>
    </p:spTree>
    <p:extLst>
      <p:ext uri="{BB962C8B-B14F-4D97-AF65-F5344CB8AC3E}">
        <p14:creationId xmlns:p14="http://schemas.microsoft.com/office/powerpoint/2010/main" val="6996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260"/>
            <a:ext cx="10515600" cy="4656703"/>
          </a:xfrm>
        </p:spPr>
        <p:txBody>
          <a:bodyPr>
            <a:normAutofit fontScale="92500"/>
          </a:bodyPr>
          <a:lstStyle/>
          <a:p>
            <a:r>
              <a:rPr lang="en-US" noProof="0" dirty="0"/>
              <a:t>Machine Learning Models (MLMs) and especially Neural Networks (NNs) are used in data classiﬁcation, also for performing </a:t>
            </a:r>
            <a:r>
              <a:rPr lang="en-US" b="1" noProof="0" dirty="0"/>
              <a:t>critical</a:t>
            </a:r>
            <a:r>
              <a:rPr lang="en-US" noProof="0" dirty="0"/>
              <a:t> tasks</a:t>
            </a:r>
          </a:p>
          <a:p>
            <a:pPr lvl="1"/>
            <a:r>
              <a:rPr lang="en-US" noProof="0" dirty="0"/>
              <a:t>Normally used as </a:t>
            </a:r>
            <a:r>
              <a:rPr lang="en-US" b="1" noProof="0" dirty="0"/>
              <a:t>black box</a:t>
            </a:r>
          </a:p>
          <a:p>
            <a:pPr lvl="1"/>
            <a:r>
              <a:rPr lang="en-US" noProof="0" dirty="0"/>
              <a:t>Extensive</a:t>
            </a:r>
            <a:r>
              <a:rPr lang="en-US" b="1" noProof="0" dirty="0"/>
              <a:t> learning </a:t>
            </a:r>
            <a:r>
              <a:rPr lang="en-US" noProof="0" dirty="0"/>
              <a:t>can be applied </a:t>
            </a:r>
          </a:p>
          <a:p>
            <a:pPr lvl="1"/>
            <a:r>
              <a:rPr lang="en-US" noProof="0" dirty="0"/>
              <a:t>But what happens when data are </a:t>
            </a:r>
            <a:r>
              <a:rPr lang="en-US" b="1" noProof="0" dirty="0"/>
              <a:t>altered</a:t>
            </a:r>
            <a:r>
              <a:rPr lang="en-US" noProof="0" dirty="0"/>
              <a:t> due to some faults/errors in the image acquisition process?</a:t>
            </a:r>
          </a:p>
          <a:p>
            <a:pPr lvl="1"/>
            <a:r>
              <a:rPr lang="en-US" noProof="0" dirty="0"/>
              <a:t>Not only </a:t>
            </a:r>
            <a:r>
              <a:rPr lang="en-US" b="1" noProof="0" dirty="0"/>
              <a:t>adversarial examples </a:t>
            </a:r>
          </a:p>
          <a:p>
            <a:pPr lvl="1"/>
            <a:r>
              <a:rPr lang="en-US" b="1" dirty="0"/>
              <a:t>Testing NNs</a:t>
            </a:r>
            <a:endParaRPr lang="en-US" b="1" noProof="0" dirty="0"/>
          </a:p>
          <a:p>
            <a:r>
              <a:rPr lang="en-US" noProof="0" dirty="0"/>
              <a:t>What is their </a:t>
            </a:r>
            <a:r>
              <a:rPr lang="en-US" b="1" noProof="0" dirty="0">
                <a:solidFill>
                  <a:srgbClr val="FF0000"/>
                </a:solidFill>
              </a:rPr>
              <a:t>robustness?</a:t>
            </a:r>
          </a:p>
          <a:p>
            <a:r>
              <a:rPr lang="en-US" noProof="0" dirty="0"/>
              <a:t>See P. </a:t>
            </a:r>
            <a:r>
              <a:rPr lang="en-US" noProof="0" dirty="0" err="1"/>
              <a:t>Arcaini</a:t>
            </a:r>
            <a:r>
              <a:rPr lang="en-US" noProof="0" dirty="0"/>
              <a:t>, A. </a:t>
            </a:r>
            <a:r>
              <a:rPr lang="en-US" noProof="0" dirty="0" err="1"/>
              <a:t>Bombarda</a:t>
            </a:r>
            <a:r>
              <a:rPr lang="en-US" noProof="0" dirty="0"/>
              <a:t>, S. Bonfanti, and A. </a:t>
            </a:r>
            <a:r>
              <a:rPr lang="en-US" noProof="0" dirty="0" err="1"/>
              <a:t>Gargantini</a:t>
            </a:r>
            <a:r>
              <a:rPr lang="en-US" noProof="0" dirty="0"/>
              <a:t>. </a:t>
            </a:r>
            <a:r>
              <a:rPr lang="en-US" i="1" noProof="0" dirty="0"/>
              <a:t>Dealing with robustness of convolutional neural networks for image classiﬁcation. </a:t>
            </a:r>
            <a:r>
              <a:rPr lang="en-US" noProof="0" dirty="0"/>
              <a:t>In 2020 IEEE International Conference On Artiﬁcial Intelligence Testing (</a:t>
            </a:r>
            <a:r>
              <a:rPr lang="en-US" noProof="0" dirty="0" err="1"/>
              <a:t>AITest</a:t>
            </a:r>
            <a:r>
              <a:rPr lang="en-US" noProof="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20555B3-035D-2443-493B-4B13C486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75" y="1786759"/>
            <a:ext cx="10104050" cy="327380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D141E3-3C51-5631-28DA-0ED1D963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combine the </a:t>
            </a:r>
            <a:r>
              <a:rPr lang="it-IT"/>
              <a:t>two metrics?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65498-6495-774B-6CE4-64A8C56E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56"/>
            <a:ext cx="10515600" cy="7666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The idea </a:t>
            </a:r>
            <a:r>
              <a:rPr lang="it-IT" dirty="0" err="1"/>
              <a:t>is</a:t>
            </a:r>
            <a:r>
              <a:rPr lang="it-IT" dirty="0"/>
              <a:t> to combine the unknown ratio with the accuracy in </a:t>
            </a:r>
            <a:r>
              <a:rPr lang="it-IT" dirty="0" err="1"/>
              <a:t>someway</a:t>
            </a:r>
            <a:r>
              <a:rPr lang="it-IT" dirty="0"/>
              <a:t> to get a global metric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2567401"/>
            <a:ext cx="10515600" cy="19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err="1"/>
              <a:t>This</a:t>
            </a:r>
            <a:r>
              <a:rPr lang="it-IT" dirty="0"/>
              <a:t> new metric should </a:t>
            </a:r>
            <a:r>
              <a:rPr lang="it-IT" dirty="0" err="1"/>
              <a:t>reflect</a:t>
            </a:r>
            <a:r>
              <a:rPr lang="it-IT" dirty="0"/>
              <a:t> the accuracy </a:t>
            </a:r>
            <a:r>
              <a:rPr lang="en-US" dirty="0"/>
              <a:t>When the network has an unknown ratio equal to zero;</a:t>
            </a:r>
          </a:p>
          <a:p>
            <a:pPr algn="l"/>
            <a:r>
              <a:rPr lang="en-US" sz="2800" b="0" i="0" u="none" strike="noStrike" baseline="0" dirty="0">
                <a:latin typeface="CMR10"/>
              </a:rPr>
              <a:t>When there are unknown predictions, </a:t>
            </a:r>
            <a:r>
              <a:rPr lang="en-US" dirty="0">
                <a:latin typeface="CMR10"/>
              </a:rPr>
              <a:t>it </a:t>
            </a:r>
            <a:r>
              <a:rPr lang="en-US" sz="2800" b="0" i="0" u="none" strike="noStrike" baseline="0" dirty="0">
                <a:latin typeface="CMR10"/>
              </a:rPr>
              <a:t>should be lower than the </a:t>
            </a:r>
            <a:r>
              <a:rPr lang="it-IT" sz="2800" b="0" i="0" u="none" strike="noStrike" baseline="0" dirty="0">
                <a:latin typeface="CMR10"/>
              </a:rPr>
              <a:t>accuracy.</a:t>
            </a:r>
            <a:endParaRPr lang="it-IT" dirty="0"/>
          </a:p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A661BC-B80A-6001-95FC-D4273B27DAF7}"/>
              </a:ext>
            </a:extLst>
          </p:cNvPr>
          <p:cNvSpPr txBox="1"/>
          <p:nvPr/>
        </p:nvSpPr>
        <p:spPr>
          <a:xfrm>
            <a:off x="1695634" y="4864963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first idea would be a ratio: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2C49AA-701E-6CDF-1C92-386B0335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5"/>
          <a:stretch/>
        </p:blipFill>
        <p:spPr>
          <a:xfrm>
            <a:off x="5031520" y="4529813"/>
            <a:ext cx="3842724" cy="9962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90BB16-4E0F-45DF-402B-D365EEBC8CF6}"/>
              </a:ext>
            </a:extLst>
          </p:cNvPr>
          <p:cNvSpPr txBox="1"/>
          <p:nvPr/>
        </p:nvSpPr>
        <p:spPr>
          <a:xfrm>
            <a:off x="5769577" y="5420612"/>
            <a:ext cx="23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call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u="sng" dirty="0"/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(1)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617141-F6ED-5570-3FE7-D0B660F3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4" y="1690688"/>
            <a:ext cx="9354251" cy="13255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54A3F-57A0-DCDF-CF05-938236E5F23F}"/>
              </a:ext>
            </a:extLst>
          </p:cNvPr>
          <p:cNvSpPr txBox="1"/>
          <p:nvPr/>
        </p:nvSpPr>
        <p:spPr>
          <a:xfrm>
            <a:off x="8460805" y="3741648"/>
            <a:ext cx="261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*The added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serves</a:t>
            </a:r>
            <a:r>
              <a:rPr lang="it-IT" dirty="0"/>
              <a:t> to push the score to zero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unknown are </a:t>
            </a:r>
            <a:r>
              <a:rPr lang="it-IT" dirty="0" err="1"/>
              <a:t>outputted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7328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(2)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magine 4" descr="Immagine che contiene linea, Parallelo, Diagramma, schermata&#10;&#10;Descrizione generata automaticamente">
            <a:extLst>
              <a:ext uri="{FF2B5EF4-FFF2-40B4-BE49-F238E27FC236}">
                <a16:creationId xmlns:a16="http://schemas.microsoft.com/office/drawing/2014/main" id="{09AE5565-B3A1-260E-8D74-429B64EB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5" y="1864657"/>
            <a:ext cx="5746132" cy="3426041"/>
          </a:xfrm>
          <a:prstGeom prst="rect">
            <a:avLst/>
          </a:prstGeom>
        </p:spPr>
      </p:pic>
      <p:pic>
        <p:nvPicPr>
          <p:cNvPr id="8" name="Immagine 7" descr="Immagine che contiene linea, Parallelo, schermata, pendio&#10;&#10;Descrizione generata automaticamente">
            <a:extLst>
              <a:ext uri="{FF2B5EF4-FFF2-40B4-BE49-F238E27FC236}">
                <a16:creationId xmlns:a16="http://schemas.microsoft.com/office/drawing/2014/main" id="{9CCCDF5F-90FE-1F0C-5EBA-D1D8B658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20" y="1864657"/>
            <a:ext cx="5704057" cy="34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(3)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CB9E54-2509-5386-5AF5-0D05E29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79" y="1690689"/>
            <a:ext cx="9681842" cy="28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58029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estimation can help in the reduction of wrong predictions and it is an inherent characteristic that improves the robustness;</a:t>
            </a:r>
          </a:p>
          <a:p>
            <a:r>
              <a:rPr lang="en-US" dirty="0"/>
              <a:t>When dealing with uncertainty, it is not enough to consider the accuracy as metric;</a:t>
            </a:r>
          </a:p>
          <a:p>
            <a:r>
              <a:rPr lang="en-US" dirty="0"/>
              <a:t>The uncertainty must be included in the evaluation.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lipart, Cartoni animati, cartone animato&#10;&#10;Descrizione generata automaticamente">
            <a:extLst>
              <a:ext uri="{FF2B5EF4-FFF2-40B4-BE49-F238E27FC236}">
                <a16:creationId xmlns:a16="http://schemas.microsoft.com/office/drawing/2014/main" id="{EF75ED6B-2705-3B73-BEFA-5CE45980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42" y="1056708"/>
            <a:ext cx="1857921" cy="50555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FE54C5-9A05-18AC-6E53-48F27D726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65" y="2611029"/>
            <a:ext cx="1423169" cy="299381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C41D81-5CB2-78EE-84D6-E42AC1A7C37C}"/>
              </a:ext>
            </a:extLst>
          </p:cNvPr>
          <p:cNvSpPr txBox="1"/>
          <p:nvPr/>
        </p:nvSpPr>
        <p:spPr>
          <a:xfrm>
            <a:off x="1837678" y="1384917"/>
            <a:ext cx="259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Lucida Calligraphy" panose="03010101010101010101" pitchFamily="66" charset="0"/>
              </a:rPr>
              <a:t>Arigato</a:t>
            </a:r>
            <a:endParaRPr lang="it-IT" sz="2400" dirty="0">
              <a:latin typeface="Lucida Calligraphy" panose="03010101010101010101" pitchFamily="66" charset="0"/>
            </a:endParaRPr>
          </a:p>
          <a:p>
            <a:r>
              <a:rPr lang="it-IT" sz="2400" dirty="0" err="1">
                <a:latin typeface="Lucida Calligraphy" panose="03010101010101010101" pitchFamily="66" charset="0"/>
              </a:rPr>
              <a:t>Gosaimasu</a:t>
            </a:r>
            <a:endParaRPr lang="it-IT" sz="2400" dirty="0">
              <a:latin typeface="Lucida Calligraphy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8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81602-3C32-4CB9-97FC-C20CB780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63FE8-37EA-4CC5-970C-19514246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423" y="1403427"/>
            <a:ext cx="7987984" cy="44082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Bayesian Neural Networks (BNNs)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Classification using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Robustness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Lesson learned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Bayesian Neural Networks</a:t>
            </a:r>
          </a:p>
        </p:txBody>
      </p:sp>
      <p:pic>
        <p:nvPicPr>
          <p:cNvPr id="9" name="Immagine 8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2997E132-FC17-6D14-41D3-943616F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9" y="2149227"/>
            <a:ext cx="3025140" cy="2705100"/>
          </a:xfrm>
          <a:prstGeom prst="rect">
            <a:avLst/>
          </a:prstGeom>
        </p:spPr>
      </p:pic>
      <p:pic>
        <p:nvPicPr>
          <p:cNvPr id="11" name="Immagine 10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759A067F-E32F-4FCA-06EB-7594F1D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94" y="2282776"/>
            <a:ext cx="3177540" cy="275844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A813A47-D7EE-1A42-942D-239B2F613A73}"/>
              </a:ext>
            </a:extLst>
          </p:cNvPr>
          <p:cNvSpPr/>
          <p:nvPr/>
        </p:nvSpPr>
        <p:spPr>
          <a:xfrm>
            <a:off x="3572290" y="3125335"/>
            <a:ext cx="1482468" cy="60733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B5EA8B-70A6-8DCB-F0FB-52062D29B4E7}"/>
              </a:ext>
            </a:extLst>
          </p:cNvPr>
          <p:cNvSpPr txBox="1"/>
          <p:nvPr/>
        </p:nvSpPr>
        <p:spPr>
          <a:xfrm>
            <a:off x="692406" y="1775370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standard network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C49E37-EED9-0C6E-EC43-3C1FE30828D1}"/>
              </a:ext>
            </a:extLst>
          </p:cNvPr>
          <p:cNvSpPr txBox="1"/>
          <p:nvPr/>
        </p:nvSpPr>
        <p:spPr>
          <a:xfrm>
            <a:off x="5467800" y="1843796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Bayesian network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7600978-150F-E740-6711-8E3EECA08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191"/>
          <a:stretch/>
        </p:blipFill>
        <p:spPr>
          <a:xfrm>
            <a:off x="5542875" y="5295530"/>
            <a:ext cx="1905490" cy="76968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7B2BC0-761A-EA97-6220-25D926409246}"/>
              </a:ext>
            </a:extLst>
          </p:cNvPr>
          <p:cNvSpPr txBox="1"/>
          <p:nvPr/>
        </p:nvSpPr>
        <p:spPr>
          <a:xfrm>
            <a:off x="5452572" y="5057697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Bayes</a:t>
            </a:r>
            <a:r>
              <a:rPr lang="it-IT" dirty="0"/>
              <a:t>’ </a:t>
            </a:r>
            <a:r>
              <a:rPr lang="it-IT" dirty="0" err="1"/>
              <a:t>Theorem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12213AE-C2B5-B726-47CF-2F7D5C13A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65" y="5486046"/>
            <a:ext cx="426757" cy="3886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988130D-D8CF-4C02-0752-0F7EA551DF01}"/>
              </a:ext>
            </a:extLst>
          </p:cNvPr>
          <p:cNvSpPr txBox="1"/>
          <p:nvPr/>
        </p:nvSpPr>
        <p:spPr>
          <a:xfrm>
            <a:off x="9787364" y="1685625"/>
            <a:ext cx="9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/>
              <a:t>Why?</a:t>
            </a:r>
            <a:endParaRPr lang="it-IT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E0CA-AC68-931B-AE52-A3140643ADD8}"/>
              </a:ext>
            </a:extLst>
          </p:cNvPr>
          <p:cNvSpPr txBox="1"/>
          <p:nvPr/>
        </p:nvSpPr>
        <p:spPr>
          <a:xfrm>
            <a:off x="8678214" y="2213128"/>
            <a:ext cx="312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noProof="0" dirty="0"/>
              <a:t>Uncertainty estimation!</a:t>
            </a:r>
            <a:endParaRPr lang="it-IT" sz="2400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96A160-1956-AC7C-2181-8CFDD1240345}"/>
              </a:ext>
            </a:extLst>
          </p:cNvPr>
          <p:cNvSpPr txBox="1"/>
          <p:nvPr/>
        </p:nvSpPr>
        <p:spPr>
          <a:xfrm>
            <a:off x="8678214" y="2858676"/>
            <a:ext cx="355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Aleatoric: Related to the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Espistemic</a:t>
            </a:r>
            <a:r>
              <a:rPr lang="it-IT" dirty="0"/>
              <a:t>: Related to the model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8419345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17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Classification using uncertainty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17498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Prediction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37286" y="2771234"/>
            <a:ext cx="1416555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I don’t know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 err="1"/>
              <a:t>Whenever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 surpasses a defined threshold the network outputs an unknown </a:t>
            </a:r>
            <a:r>
              <a:rPr lang="it-IT" dirty="0" err="1"/>
              <a:t>statement</a:t>
            </a:r>
            <a:r>
              <a:rPr lang="it-IT" dirty="0"/>
              <a:t>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6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How to define the threshold?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possible</a:t>
            </a:r>
            <a:r>
              <a:rPr lang="it-IT" dirty="0"/>
              <a:t> choice </a:t>
            </a:r>
            <a:r>
              <a:rPr lang="it-IT" dirty="0" err="1"/>
              <a:t>is</a:t>
            </a:r>
            <a:r>
              <a:rPr lang="it-IT" dirty="0"/>
              <a:t> a linear </a:t>
            </a:r>
            <a:r>
              <a:rPr lang="it-IT" dirty="0" err="1"/>
              <a:t>approximation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9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Aleatoric uncertainty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1" y="2645985"/>
            <a:ext cx="4060704" cy="3337565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2" y="2606887"/>
            <a:ext cx="4060705" cy="3413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Epistemic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2526031"/>
            <a:ext cx="4146706" cy="3408251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43" y="2526031"/>
            <a:ext cx="4054398" cy="3408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4" y="2322927"/>
            <a:ext cx="4487428" cy="3688297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14" y="2322927"/>
            <a:ext cx="4387537" cy="3688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Uncertainty penalization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600692E-D9F6-68DB-BE37-9C90F2D34B27}"/>
              </a:ext>
            </a:extLst>
          </p:cNvPr>
          <p:cNvSpPr/>
          <p:nvPr/>
        </p:nvSpPr>
        <p:spPr>
          <a:xfrm>
            <a:off x="6383045" y="745724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B5E8742-B8AA-4240-432D-8E8387BA2042}"/>
              </a:ext>
            </a:extLst>
          </p:cNvPr>
          <p:cNvSpPr/>
          <p:nvPr/>
        </p:nvSpPr>
        <p:spPr>
          <a:xfrm>
            <a:off x="6383045" y="1223638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A8BC21-F12C-3DC0-A930-4AB4FC5FF3BA}"/>
              </a:ext>
            </a:extLst>
          </p:cNvPr>
          <p:cNvSpPr/>
          <p:nvPr/>
        </p:nvSpPr>
        <p:spPr>
          <a:xfrm>
            <a:off x="6383045" y="1722267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907B576-23BC-4950-AFA7-1243C8197BF4}"/>
              </a:ext>
            </a:extLst>
          </p:cNvPr>
          <p:cNvSpPr/>
          <p:nvPr/>
        </p:nvSpPr>
        <p:spPr>
          <a:xfrm>
            <a:off x="6400801" y="2433960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6CB492-DEA3-0886-872A-FEE8731FA826}"/>
              </a:ext>
            </a:extLst>
          </p:cNvPr>
          <p:cNvSpPr txBox="1"/>
          <p:nvPr/>
        </p:nvSpPr>
        <p:spPr>
          <a:xfrm rot="16200000">
            <a:off x="5989753" y="1740307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/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blipFill>
                <a:blip r:embed="rId3"/>
                <a:stretch>
                  <a:fillRect l="-9375" r="-2083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/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blipFill>
                <a:blip r:embed="rId4"/>
                <a:stretch>
                  <a:fillRect l="-9091" r="-404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/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blipFill>
                <a:blip r:embed="rId5"/>
                <a:stretch>
                  <a:fillRect l="-9091" r="-404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/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blipFill>
                <a:blip r:embed="rId6"/>
                <a:stretch>
                  <a:fillRect l="-8824" r="-98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1B58E3-F0BA-4362-6D44-297704E17126}"/>
              </a:ext>
            </a:extLst>
          </p:cNvPr>
          <p:cNvSpPr txBox="1"/>
          <p:nvPr/>
        </p:nvSpPr>
        <p:spPr>
          <a:xfrm>
            <a:off x="5947877" y="94316"/>
            <a:ext cx="123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Output layer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57C48-F471-E924-C532-19E9244E3A49}"/>
              </a:ext>
            </a:extLst>
          </p:cNvPr>
          <p:cNvSpPr/>
          <p:nvPr/>
        </p:nvSpPr>
        <p:spPr>
          <a:xfrm>
            <a:off x="4687410" y="648070"/>
            <a:ext cx="1260467" cy="220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L-1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DEDA067-704E-9507-B39B-F3A42D6433F6}"/>
              </a:ext>
            </a:extLst>
          </p:cNvPr>
          <p:cNvSpPr/>
          <p:nvPr/>
        </p:nvSpPr>
        <p:spPr>
          <a:xfrm>
            <a:off x="5947877" y="1569867"/>
            <a:ext cx="367675" cy="279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/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dirty="0"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276DD73-3D2B-C1FE-C7F3-E88D22F39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42" y="2978896"/>
            <a:ext cx="3755335" cy="3039731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553EA0B-3340-2D98-CE65-C6ECD3706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280" y="2978896"/>
            <a:ext cx="3754407" cy="3080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1|21|9.8|10|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.8|5.8|17.7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7268</TotalTime>
  <Words>684</Words>
  <Application>Microsoft Office PowerPoint</Application>
  <PresentationFormat>Widescreen</PresentationFormat>
  <Paragraphs>110</Paragraphs>
  <Slides>26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CMR10</vt:lpstr>
      <vt:lpstr>Lucida Calligraphy</vt:lpstr>
      <vt:lpstr>Rubik</vt:lpstr>
      <vt:lpstr>Rubik Light</vt:lpstr>
      <vt:lpstr>Tema di Office</vt:lpstr>
      <vt:lpstr>Evaluating the Robustness of  Bayesian Neural Networks By Exploiting Uncertainty Estimation</vt:lpstr>
      <vt:lpstr>Motivations</vt:lpstr>
      <vt:lpstr>Outline</vt:lpstr>
      <vt:lpstr>Bayesian Neural Networks</vt:lpstr>
      <vt:lpstr>Classification using uncertainty</vt:lpstr>
      <vt:lpstr>Aleatoric uncertainty</vt:lpstr>
      <vt:lpstr>Epistemic uncertainty</vt:lpstr>
      <vt:lpstr>Standard deviation</vt:lpstr>
      <vt:lpstr>Uncertainty penalization</vt:lpstr>
      <vt:lpstr>Alterations</vt:lpstr>
      <vt:lpstr>Robustness(1)</vt:lpstr>
      <vt:lpstr>Robustness (2)</vt:lpstr>
      <vt:lpstr>Tolerance</vt:lpstr>
      <vt:lpstr>Robustness (3)</vt:lpstr>
      <vt:lpstr>Robustness (4)</vt:lpstr>
      <vt:lpstr>Penalization</vt:lpstr>
      <vt:lpstr>Robustness (5)</vt:lpstr>
      <vt:lpstr>But where is the uncertainty?..</vt:lpstr>
      <vt:lpstr>Robustness against indecision</vt:lpstr>
      <vt:lpstr>Robustness against indecision</vt:lpstr>
      <vt:lpstr>Can we combine the two metrics?</vt:lpstr>
      <vt:lpstr>Effectiveness (1)</vt:lpstr>
      <vt:lpstr>Effectiveness (2)</vt:lpstr>
      <vt:lpstr>Effectiveness (3)</vt:lpstr>
      <vt:lpstr>Some lessons learned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232</cp:revision>
  <dcterms:created xsi:type="dcterms:W3CDTF">2018-11-28T11:02:36Z</dcterms:created>
  <dcterms:modified xsi:type="dcterms:W3CDTF">2023-09-08T04:40:16Z</dcterms:modified>
</cp:coreProperties>
</file>